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81" r:id="rId7"/>
    <p:sldId id="261" r:id="rId8"/>
    <p:sldId id="262" r:id="rId9"/>
    <p:sldId id="282" r:id="rId10"/>
    <p:sldId id="283" r:id="rId11"/>
    <p:sldId id="284" r:id="rId12"/>
    <p:sldId id="270" r:id="rId13"/>
    <p:sldId id="272" r:id="rId14"/>
    <p:sldId id="273" r:id="rId15"/>
    <p:sldId id="274" r:id="rId16"/>
    <p:sldId id="285" r:id="rId17"/>
    <p:sldId id="286" r:id="rId18"/>
    <p:sldId id="287" r:id="rId19"/>
    <p:sldId id="288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0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2BBCB0B-9C46-4556-8667-B275C1C10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1B28F28-9DD9-445B-8EFA-DCB9237B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A894-0F0D-4A3E-B31A-80FCF02B3B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EE6EC-D0A0-4F7D-B9E0-C2F9199BDA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6DCA-36E7-4E6E-93FE-E3E48299D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F2466-C656-40CC-B777-7247CF2F59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3C948-F617-4446-896C-1415695203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DD365-8CE3-4C2E-B827-84B790555C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6DE21-5E1B-4C63-AC33-030DC12A17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2A253-34B6-4406-AE94-F7315091CE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C2E85-69B6-4F3C-9F76-9EEB97AA01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166D3-DF7C-40FA-B551-C895EE2CB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C0E98-E6EE-4385-B711-7349BB575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4DF0FC4D-CE3A-4087-BD9D-D3D4A86B23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380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0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0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0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0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0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1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1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1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1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1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1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1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1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1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1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1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1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1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066800" y="2286000"/>
            <a:ext cx="8153400" cy="1905000"/>
          </a:xfrm>
        </p:spPr>
        <p:txBody>
          <a:bodyPr/>
          <a:lstStyle/>
          <a:p>
            <a:pPr eaLnBrk="1" hangingPunct="1">
              <a:buFont typeface="Wingdings" pitchFamily="1" charset="2"/>
              <a:buNone/>
            </a:pPr>
            <a:endParaRPr lang="en-US" sz="3600" b="1" smtClean="0"/>
          </a:p>
          <a:p>
            <a:pPr eaLnBrk="1" hangingPunct="1">
              <a:buFont typeface="Wingdings" pitchFamily="1" charset="2"/>
              <a:buNone/>
            </a:pPr>
            <a:r>
              <a:rPr lang="en-US" sz="2100" b="1" smtClean="0"/>
              <a:t>Donna M.Gollnick and Philip C. Chinn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sz="2100" b="1" smtClean="0"/>
              <a:t>Merrill/Prentice Hall (2009)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304800" y="2057400"/>
            <a:ext cx="7162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>
                <a:solidFill>
                  <a:schemeClr val="tx2"/>
                </a:solidFill>
              </a:rPr>
              <a:t>Chapter 10: Education That Is Multicultural</a:t>
            </a:r>
          </a:p>
          <a:p>
            <a:endParaRPr lang="en-US" sz="2600" b="1">
              <a:solidFill>
                <a:schemeClr val="tx2"/>
              </a:solidFill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685800" y="685800"/>
            <a:ext cx="640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/>
              <a:t>Multicultural Education in a Pluralistic Society</a:t>
            </a:r>
            <a:endParaRPr lang="en-US" b="1"/>
          </a:p>
          <a:p>
            <a:pPr algn="ctr"/>
            <a:r>
              <a:rPr lang="en-US" b="1"/>
              <a:t>8th Edition</a:t>
            </a:r>
          </a:p>
        </p:txBody>
      </p:sp>
      <p:sp>
        <p:nvSpPr>
          <p:cNvPr id="307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152400"/>
            <a:ext cx="2133600" cy="457200"/>
          </a:xfrm>
          <a:noFill/>
        </p:spPr>
        <p:txBody>
          <a:bodyPr/>
          <a:lstStyle/>
          <a:p>
            <a:fld id="{F0DB05CE-371E-4BC5-96B7-6747A868B8BC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1600200" y="5867400"/>
            <a:ext cx="28194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</a:p>
          <a:p>
            <a:pPr eaLnBrk="0" hangingPunct="0"/>
            <a:r>
              <a:rPr lang="en-US" sz="800"/>
              <a:t>ISBN: 0136154743</a:t>
            </a:r>
            <a:r>
              <a:rPr lang="en-US" sz="800">
                <a:latin typeface="Tahoma" pitchFamily="34" charset="0"/>
              </a:rPr>
              <a:t/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5943600" y="58674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  <p:pic>
        <p:nvPicPr>
          <p:cNvPr id="308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152400"/>
            <a:ext cx="2133600" cy="457200"/>
          </a:xfrm>
          <a:noFill/>
        </p:spPr>
        <p:txBody>
          <a:bodyPr/>
          <a:lstStyle/>
          <a:p>
            <a:fld id="{6B113741-01BC-4D22-BCA1-0F60D0390E8E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Including Multiple Perspectives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1663"/>
          </a:xfrm>
        </p:spPr>
        <p:txBody>
          <a:bodyPr/>
          <a:lstStyle/>
          <a:p>
            <a:pPr eaLnBrk="1" hangingPunct="1"/>
            <a:r>
              <a:rPr lang="en-US" smtClean="0"/>
              <a:t>Culturally responsive teaching requires examining sensitive issues and topics.</a:t>
            </a:r>
          </a:p>
          <a:p>
            <a:pPr eaLnBrk="1" hangingPunct="1"/>
            <a:r>
              <a:rPr lang="en-US" smtClean="0"/>
              <a:t>It requires looking at historical and contemporary events from the perspective of many groups, both privileged and oppressed.</a:t>
            </a:r>
          </a:p>
          <a:p>
            <a:pPr eaLnBrk="1" hangingPunct="1"/>
            <a:r>
              <a:rPr lang="en-US" smtClean="0"/>
              <a:t>Acceptance of diverse viewpoints, and the ability to see experiences from multiple perspectives enhances community trust in teachers.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228600"/>
            <a:ext cx="2133600" cy="457200"/>
          </a:xfrm>
          <a:noFill/>
        </p:spPr>
        <p:txBody>
          <a:bodyPr/>
          <a:lstStyle/>
          <a:p>
            <a:fld id="{4702E59F-1505-41E3-B714-1D3AF320E264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Culturally Responsive Teachers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1663"/>
          </a:xfrm>
        </p:spPr>
        <p:txBody>
          <a:bodyPr/>
          <a:lstStyle/>
          <a:p>
            <a:pPr eaLnBrk="1" hangingPunct="1"/>
            <a:r>
              <a:rPr lang="en-US" sz="2600" smtClean="0"/>
              <a:t>Hold high expectations for </a:t>
            </a:r>
            <a:r>
              <a:rPr lang="en-US" sz="2600" i="1" smtClean="0"/>
              <a:t>all </a:t>
            </a:r>
            <a:r>
              <a:rPr lang="en-US" sz="2600" smtClean="0"/>
              <a:t>students, no matter what their background or experiences.</a:t>
            </a:r>
          </a:p>
          <a:p>
            <a:pPr eaLnBrk="1" hangingPunct="1"/>
            <a:r>
              <a:rPr lang="en-US" sz="2600" smtClean="0"/>
              <a:t>Care about their students, by holding them to high standards, while also learning about their lives, listening and validating their thoughts and culture, and empowering them to engage in learning.</a:t>
            </a:r>
          </a:p>
          <a:p>
            <a:pPr eaLnBrk="1" hangingPunct="1"/>
            <a:r>
              <a:rPr lang="en-US" sz="2600" smtClean="0"/>
              <a:t>Encourage student voices, discussing their own lived experiences.</a:t>
            </a:r>
          </a:p>
          <a:p>
            <a:pPr eaLnBrk="1" hangingPunct="1"/>
            <a:r>
              <a:rPr lang="en-US" sz="2600" smtClean="0"/>
              <a:t>Engage students, through participation, critical analysis, and action.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152400"/>
            <a:ext cx="2133600" cy="457200"/>
          </a:xfrm>
          <a:noFill/>
        </p:spPr>
        <p:txBody>
          <a:bodyPr/>
          <a:lstStyle/>
          <a:p>
            <a:fld id="{00E527F7-9A1A-40E1-96F3-74CD648373A8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Student Voices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49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Students’ voices provide insights into their culture.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endParaRPr lang="en-US" sz="2600" smtClean="0"/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When schools are accepting only of the dominant culture’s voice, voices of other students are silent.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endParaRPr lang="en-US" sz="2600" smtClean="0"/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Encouraging the voices of oppressed students’ groups is difficult, especially with student diversity.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endParaRPr lang="en-US" sz="2600" smtClean="0"/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Teaching requires patience and willingness to listen; help those students who are not comfortable with “their voice.”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152400"/>
            <a:ext cx="2133600" cy="457200"/>
          </a:xfrm>
          <a:noFill/>
        </p:spPr>
        <p:txBody>
          <a:bodyPr/>
          <a:lstStyle/>
          <a:p>
            <a:fld id="{1EC7406F-231E-4981-9C62-C4184FE7E98B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Teaching for Social Justice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030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Teaching for social justice requires “teaching against the grain.” (Cochran-Smith, 2004)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It requires disposition for caring and social responsibility for those less advantaged.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It requires a desire to dismantle the inequities of the current systems.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It requires a belief that everyone is entitled to decent housing, health care, education, food, and nutrition regardless of their ethnicity, race, socioeconomic status, sexual orientation, or disability.</a:t>
            </a: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8800" y="152400"/>
            <a:ext cx="2133600" cy="457200"/>
          </a:xfrm>
          <a:noFill/>
        </p:spPr>
        <p:txBody>
          <a:bodyPr/>
          <a:lstStyle/>
          <a:p>
            <a:fld id="{D7F74F50-0058-4A7D-B3CF-19A7C2131BFE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1066800"/>
          </a:xfrm>
        </p:spPr>
        <p:txBody>
          <a:bodyPr/>
          <a:lstStyle/>
          <a:p>
            <a:pPr eaLnBrk="1" hangingPunct="1"/>
            <a:r>
              <a:rPr lang="en-US" smtClean="0"/>
              <a:t>Critical Thinking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sz="2400" smtClean="0"/>
              <a:t>Students who are taught multiculturally learn to think critically about what they are experiencing.</a:t>
            </a:r>
          </a:p>
          <a:p>
            <a:pPr eaLnBrk="1" hangingPunct="1"/>
            <a:r>
              <a:rPr lang="en-US" sz="2400" smtClean="0"/>
              <a:t>Critical thinking challenges the status quo, encourages questioning of the dominant culture, and considers alternate views of the inequities in society.</a:t>
            </a:r>
          </a:p>
          <a:p>
            <a:pPr eaLnBrk="1" hangingPunct="1"/>
            <a:r>
              <a:rPr lang="en-US" sz="2400" smtClean="0"/>
              <a:t>Students should be encouraged to question the validity of information presented in texts and other sources.</a:t>
            </a:r>
          </a:p>
          <a:p>
            <a:pPr eaLnBrk="1" hangingPunct="1"/>
            <a:r>
              <a:rPr lang="en-US" sz="2400" smtClean="0"/>
              <a:t>They should be encouraged to explore other perspectives.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228600"/>
            <a:ext cx="2133600" cy="457200"/>
          </a:xfrm>
          <a:noFill/>
        </p:spPr>
        <p:txBody>
          <a:bodyPr/>
          <a:lstStyle/>
          <a:p>
            <a:fld id="{FCEFE09B-3D2E-404E-AAAB-F505ACE91015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914400"/>
          </a:xfrm>
        </p:spPr>
        <p:txBody>
          <a:bodyPr/>
          <a:lstStyle/>
          <a:p>
            <a:pPr eaLnBrk="1" hangingPunct="1"/>
            <a:r>
              <a:rPr lang="en-US" sz="3600" smtClean="0"/>
              <a:t>Addressing Inequity and Power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649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Most educators have difficulty addressing the issue of race in the classroom.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Many majority-groups students do not believe that racism is a factor in their lives, and they may question its existence.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Most students of color feel or see racism around them and cannot understand how their white peers and teachers cannot see, notice, or acknowledge it.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To ignore racism negates the experiences of students.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152400"/>
            <a:ext cx="2133600" cy="457200"/>
          </a:xfrm>
          <a:noFill/>
        </p:spPr>
        <p:txBody>
          <a:bodyPr/>
          <a:lstStyle/>
          <a:p>
            <a:fld id="{85E3B0C6-9645-47DC-91D8-619E2A65B95C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Fostering Learning Communities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Interactions and understandings among people from different racial and ethnic groups increase as they work together on meaningful projects inside and outside the classroom.</a:t>
            </a:r>
          </a:p>
          <a:p>
            <a:pPr eaLnBrk="1" hangingPunct="1">
              <a:buFont typeface="Wingdings" pitchFamily="1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In social justice education, these projects address equity, democratic practices, and critical social issues in the community.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228600"/>
            <a:ext cx="2133600" cy="457200"/>
          </a:xfrm>
          <a:noFill/>
        </p:spPr>
        <p:txBody>
          <a:bodyPr/>
          <a:lstStyle/>
          <a:p>
            <a:fld id="{ABA7C831-E8BE-42EC-AD10-E256AF98A4CC}" type="slidenum">
              <a:rPr lang="en-US" smtClean="0">
                <a:latin typeface="Arial" charset="0"/>
              </a:rPr>
              <a:pPr/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School Climate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When diversity is valued in a school, it is evident in</a:t>
            </a:r>
          </a:p>
          <a:p>
            <a:pPr lvl="1" eaLnBrk="1" hangingPunct="1"/>
            <a:r>
              <a:rPr lang="en-US" sz="2400" smtClean="0"/>
              <a:t>staffing patterns that reflect the diversity of the country and geographic area.</a:t>
            </a:r>
          </a:p>
          <a:p>
            <a:pPr lvl="1" eaLnBrk="1" hangingPunct="1"/>
            <a:r>
              <a:rPr lang="en-US" sz="2400" smtClean="0"/>
              <a:t>student government and extracurricular activities, which include students from different cultural groups.</a:t>
            </a:r>
          </a:p>
          <a:p>
            <a:pPr lvl="1" eaLnBrk="1" hangingPunct="1"/>
            <a:r>
              <a:rPr lang="en-US" sz="2400" smtClean="0"/>
              <a:t>student participation across varied academic and support systems.</a:t>
            </a:r>
          </a:p>
          <a:p>
            <a:pPr lvl="1" eaLnBrk="1" hangingPunct="1"/>
            <a:r>
              <a:rPr lang="en-US" sz="2400" smtClean="0"/>
              <a:t>the school environment itself: bulletin boards, assemblies, communication.</a:t>
            </a:r>
          </a:p>
          <a:p>
            <a:pPr lvl="1" eaLnBrk="1" hangingPunct="1"/>
            <a:endParaRPr lang="en-US" sz="2200" smtClean="0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152400"/>
            <a:ext cx="2133600" cy="457200"/>
          </a:xfrm>
          <a:noFill/>
        </p:spPr>
        <p:txBody>
          <a:bodyPr/>
          <a:lstStyle/>
          <a:p>
            <a:fld id="{ECD6A1E8-98A4-48FE-9EDF-E5ACDF31E74C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Hidden Curriculum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hidden curriculum in a school consists of the unstated norms, values, and beliefs about the social relations of school and classroom life.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It is not taught directly, or included in the objectives of the formal curriculum.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It has a powerful impact on students and teachers, in the organizational structures of the classroom and school, as well as the interactions of students and teachers.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8800" y="152400"/>
            <a:ext cx="2133600" cy="457200"/>
          </a:xfrm>
          <a:noFill/>
        </p:spPr>
        <p:txBody>
          <a:bodyPr/>
          <a:lstStyle/>
          <a:p>
            <a:fld id="{C126342E-0830-4B73-A715-0030B3880435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Student and Teacher Relations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1" charset="2"/>
              <a:buNone/>
            </a:pPr>
            <a:r>
              <a:rPr lang="en-US" sz="3600" i="1" smtClean="0"/>
              <a:t>The interactions between teachers and students determines the quality of education.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8800" y="228600"/>
            <a:ext cx="2133600" cy="457200"/>
          </a:xfrm>
          <a:noFill/>
        </p:spPr>
        <p:txBody>
          <a:bodyPr/>
          <a:lstStyle/>
          <a:p>
            <a:fld id="{9A7AD728-0A4E-4D88-87E0-9312C587F59A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1295400"/>
          </a:xfrm>
        </p:spPr>
        <p:txBody>
          <a:bodyPr/>
          <a:lstStyle/>
          <a:p>
            <a:pPr eaLnBrk="1" hangingPunct="1"/>
            <a:r>
              <a:rPr lang="en-US" smtClean="0"/>
              <a:t>Education That Is Multicultural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78025"/>
            <a:ext cx="8229600" cy="3203575"/>
          </a:xfrm>
        </p:spPr>
        <p:txBody>
          <a:bodyPr/>
          <a:lstStyle/>
          <a:p>
            <a:pPr eaLnBrk="1" hangingPunct="1"/>
            <a:r>
              <a:rPr lang="en-US" sz="2600" smtClean="0"/>
              <a:t>Teaching that is multicultural requires the incorporation of diversity throughout the learning process.</a:t>
            </a:r>
          </a:p>
          <a:p>
            <a:pPr eaLnBrk="1" hangingPunct="1"/>
            <a:r>
              <a:rPr lang="en-US" sz="2600" smtClean="0"/>
              <a:t>If microcultures studied in the text are not interrelated in the curriculum, students do not learn that these are interrelated parts of a whole called </a:t>
            </a:r>
            <a:r>
              <a:rPr lang="en-US" sz="2600" i="1" smtClean="0"/>
              <a:t>self</a:t>
            </a:r>
            <a:r>
              <a:rPr lang="en-US" sz="2600" smtClean="0"/>
              <a:t>.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8800" y="228600"/>
            <a:ext cx="2133600" cy="457200"/>
          </a:xfrm>
          <a:noFill/>
        </p:spPr>
        <p:txBody>
          <a:bodyPr/>
          <a:lstStyle/>
          <a:p>
            <a:fld id="{D840607D-40A9-41A8-98FC-73C8CEA3974E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915400" cy="1143000"/>
          </a:xfrm>
        </p:spPr>
        <p:txBody>
          <a:bodyPr/>
          <a:lstStyle/>
          <a:p>
            <a:pPr algn="ctr" eaLnBrk="1" hangingPunct="1"/>
            <a:r>
              <a:rPr lang="en-US" sz="3500" smtClean="0">
                <a:cs typeface="Times New Roman" pitchFamily="18" charset="0"/>
              </a:rPr>
              <a:t>What Teenage Students </a:t>
            </a:r>
            <a:br>
              <a:rPr lang="en-US" sz="3500" smtClean="0">
                <a:cs typeface="Times New Roman" pitchFamily="18" charset="0"/>
              </a:rPr>
            </a:br>
            <a:r>
              <a:rPr lang="en-US" sz="3500" smtClean="0">
                <a:cs typeface="Times New Roman" pitchFamily="18" charset="0"/>
              </a:rPr>
              <a:t>Want from Teachers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300" smtClean="0"/>
              <a:t>Letting us know what to expect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Knowing your material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Pushing us to do our best—and pushing us equally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Doing your part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Making sure everyone understands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Grading fairly</a:t>
            </a:r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300" smtClean="0"/>
              <a:t>Understanding we make mistakes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Not denigrating us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Keeping biases to yourself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Not treating us like kids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Listening to what we think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Caring about what’s going on with us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Not betraying confidences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52400" y="1676400"/>
            <a:ext cx="8839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/>
              <a:t>Teenagers say teachers show respect, trust, and fairness by:</a:t>
            </a:r>
            <a:r>
              <a:rPr lang="en-US" sz="2200">
                <a:latin typeface="Times New Roman" pitchFamily="18" charset="0"/>
              </a:rPr>
              <a:t> </a:t>
            </a:r>
          </a:p>
        </p:txBody>
      </p:sp>
      <p:pic>
        <p:nvPicPr>
          <p:cNvPr id="2253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8800" y="228600"/>
            <a:ext cx="2133600" cy="457200"/>
          </a:xfrm>
          <a:noFill/>
        </p:spPr>
        <p:txBody>
          <a:bodyPr/>
          <a:lstStyle/>
          <a:p>
            <a:fld id="{FEEC0ACF-010B-4F64-BD03-8707D48F1DE3}" type="slidenum">
              <a:rPr lang="en-US" smtClean="0">
                <a:latin typeface="Arial" charset="0"/>
              </a:rPr>
              <a:pPr/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43800" cy="1295400"/>
          </a:xfrm>
        </p:spPr>
        <p:txBody>
          <a:bodyPr/>
          <a:lstStyle/>
          <a:p>
            <a:pPr eaLnBrk="1" hangingPunct="1"/>
            <a:r>
              <a:rPr lang="en-US" sz="3200" smtClean="0"/>
              <a:t>Student and Teacher Communication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411662"/>
          </a:xfrm>
        </p:spPr>
        <p:txBody>
          <a:bodyPr/>
          <a:lstStyle/>
          <a:p>
            <a:pPr eaLnBrk="1" hangingPunct="1"/>
            <a:r>
              <a:rPr lang="en-US" sz="2600" smtClean="0"/>
              <a:t>Faulty communication can hinder learning in the classroom.</a:t>
            </a:r>
          </a:p>
          <a:p>
            <a:pPr eaLnBrk="1" hangingPunct="1"/>
            <a:r>
              <a:rPr lang="en-US" sz="2600" smtClean="0"/>
              <a:t>Problems usually result from misunderstanding cultural cues when the teacher and students are from different cultural backgrounds.</a:t>
            </a:r>
          </a:p>
          <a:p>
            <a:pPr eaLnBrk="1" hangingPunct="1"/>
            <a:r>
              <a:rPr lang="en-US" sz="2600" smtClean="0"/>
              <a:t>Problems can occur when the same words and actions mean something different to the teacher and student.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8800" y="228600"/>
            <a:ext cx="2133600" cy="457200"/>
          </a:xfrm>
          <a:noFill/>
        </p:spPr>
        <p:txBody>
          <a:bodyPr/>
          <a:lstStyle/>
          <a:p>
            <a:fld id="{8BC4B54F-BFE2-46C0-91E0-64473F83BC31}" type="slidenum">
              <a:rPr lang="en-US" smtClean="0">
                <a:latin typeface="Arial" charset="0"/>
              </a:rPr>
              <a:pPr/>
              <a:t>22</a:t>
            </a:fld>
            <a:endParaRPr lang="en-US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Enhancing Communication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Teachers need to be aware of when there are differences in communication.</a:t>
            </a:r>
          </a:p>
          <a:p>
            <a:pPr eaLnBrk="1" hangingPunct="1"/>
            <a:r>
              <a:rPr lang="en-US" sz="2600" smtClean="0"/>
              <a:t>They can redirect communication to that which is effective with students.</a:t>
            </a:r>
          </a:p>
          <a:p>
            <a:pPr eaLnBrk="1" hangingPunct="1"/>
            <a:r>
              <a:rPr lang="en-US" sz="2600" smtClean="0"/>
              <a:t>At the same time, teachers can help students to interact effectively in situations where they are not comfortable.</a:t>
            </a: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152400"/>
            <a:ext cx="2133600" cy="457200"/>
          </a:xfrm>
          <a:noFill/>
        </p:spPr>
        <p:txBody>
          <a:bodyPr/>
          <a:lstStyle/>
          <a:p>
            <a:fld id="{3DC71B7D-7FFC-4803-9531-703079C01F27}" type="slidenum">
              <a:rPr lang="en-US" smtClean="0">
                <a:latin typeface="Arial" charset="0"/>
              </a:rPr>
              <a:pPr/>
              <a:t>23</a:t>
            </a:fld>
            <a:endParaRPr lang="en-US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1295400"/>
          </a:xfrm>
        </p:spPr>
        <p:txBody>
          <a:bodyPr/>
          <a:lstStyle/>
          <a:p>
            <a:pPr algn="ctr" eaLnBrk="1" hangingPunct="1"/>
            <a:r>
              <a:rPr lang="en-US" sz="3000" smtClean="0"/>
              <a:t>Developing Multicultural Proficiencies: Knowing Yourself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Many teachers never give serious consideration to who they are, their cultural identity, particularly in relation to their students.</a:t>
            </a:r>
          </a:p>
          <a:p>
            <a:pPr eaLnBrk="1" hangingPunct="1"/>
            <a:r>
              <a:rPr lang="en-US" sz="2600" smtClean="0"/>
              <a:t>It can be helpful to self-analyze your values, your culture, and your views, particularly when they may come into conflict with your students or their families.</a:t>
            </a:r>
          </a:p>
          <a:p>
            <a:pPr eaLnBrk="1" hangingPunct="1"/>
            <a:r>
              <a:rPr lang="en-US" sz="2600" smtClean="0"/>
              <a:t>Teachers should also analyze their interactions with students and communities, to ensure equality and weed out discrimination.</a:t>
            </a: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152400"/>
            <a:ext cx="2133600" cy="457200"/>
          </a:xfrm>
          <a:noFill/>
        </p:spPr>
        <p:txBody>
          <a:bodyPr/>
          <a:lstStyle/>
          <a:p>
            <a:fld id="{46A75B26-D4C5-4597-8EA4-701A3EA252D5}" type="slidenum">
              <a:rPr lang="en-US" smtClean="0">
                <a:latin typeface="Arial" charset="0"/>
              </a:rPr>
              <a:pPr/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i="1" smtClean="0"/>
              <a:t>You Have Much Power 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As a classroom teacher, you have much power and much influence.</a:t>
            </a:r>
          </a:p>
          <a:p>
            <a:pPr eaLnBrk="1" hangingPunct="1"/>
            <a:r>
              <a:rPr lang="en-US" sz="2600" smtClean="0"/>
              <a:t>Think. Reflect. </a:t>
            </a:r>
          </a:p>
          <a:p>
            <a:pPr eaLnBrk="1" hangingPunct="1"/>
            <a:r>
              <a:rPr lang="en-US" sz="2600" smtClean="0"/>
              <a:t>Confront injustice and discrimination.</a:t>
            </a:r>
          </a:p>
          <a:p>
            <a:pPr eaLnBrk="1" hangingPunct="1"/>
            <a:r>
              <a:rPr lang="en-US" sz="2600" smtClean="0"/>
              <a:t>Build relationships. </a:t>
            </a:r>
          </a:p>
          <a:p>
            <a:pPr eaLnBrk="1" hangingPunct="1"/>
            <a:r>
              <a:rPr lang="en-US" sz="2600" smtClean="0"/>
              <a:t>Inspire.</a:t>
            </a:r>
          </a:p>
          <a:p>
            <a:pPr eaLnBrk="1" hangingPunct="1"/>
            <a:r>
              <a:rPr lang="en-US" sz="2600" smtClean="0"/>
              <a:t>You have the power to make a difference.</a:t>
            </a: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152400"/>
            <a:ext cx="2133600" cy="457200"/>
          </a:xfrm>
          <a:noFill/>
        </p:spPr>
        <p:txBody>
          <a:bodyPr/>
          <a:lstStyle/>
          <a:p>
            <a:fld id="{34A5CCF7-0845-4969-AE52-75DDBC6D2B41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43800" cy="1295400"/>
          </a:xfrm>
        </p:spPr>
        <p:txBody>
          <a:bodyPr/>
          <a:lstStyle/>
          <a:p>
            <a:pPr algn="ctr" eaLnBrk="1" hangingPunct="1"/>
            <a:r>
              <a:rPr lang="en-US" sz="2800" smtClean="0"/>
              <a:t>Creating Classrooms as Models of Democracy, Equity, and Social Justice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36763"/>
            <a:ext cx="8458200" cy="36782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smtClean="0"/>
              <a:t>Place the student at the center of the teaching/learning process.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Promote human rights and respect for cultural differences.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Believe that all students can learn.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Acknowledge and build on the life histories and experiences of the student’s cultural group.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Analyze oppression and power relationships to understand discrimination against persons with disabilities, gays, lesbians, the young, and the elderly.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Critique society in the interest of social justice and equality.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Participate in collective social action to ensure a democratic society.</a:t>
            </a: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8800" y="228600"/>
            <a:ext cx="2133600" cy="457200"/>
          </a:xfrm>
          <a:noFill/>
        </p:spPr>
        <p:txBody>
          <a:bodyPr/>
          <a:lstStyle/>
          <a:p>
            <a:fld id="{F2597653-C54A-4A8A-B2DB-B3BF8A4E7B6F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153400" cy="1143000"/>
          </a:xfrm>
        </p:spPr>
        <p:txBody>
          <a:bodyPr/>
          <a:lstStyle/>
          <a:p>
            <a:pPr eaLnBrk="1" hangingPunct="1"/>
            <a:r>
              <a:rPr lang="en-US" sz="3000" smtClean="0"/>
              <a:t>Multicultural Education for All Students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505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Multicultural education is for </a:t>
            </a:r>
            <a:r>
              <a:rPr lang="en-US" sz="2600" i="1" smtClean="0"/>
              <a:t>all </a:t>
            </a:r>
            <a:r>
              <a:rPr lang="en-US" sz="2600" smtClean="0"/>
              <a:t>students, not just for students of color or English language learners.</a:t>
            </a:r>
          </a:p>
          <a:p>
            <a:pPr eaLnBrk="1" hangingPunct="1">
              <a:lnSpc>
                <a:spcPct val="80000"/>
              </a:lnSpc>
            </a:pPr>
            <a:endParaRPr lang="en-US" sz="1200" smtClean="0"/>
          </a:p>
          <a:p>
            <a:pPr lvl="1" eaLnBrk="1" hangingPunct="1">
              <a:lnSpc>
                <a:spcPct val="80000"/>
              </a:lnSpc>
            </a:pPr>
            <a:r>
              <a:rPr lang="en-US" sz="2200" smtClean="0"/>
              <a:t>Majority-group students must understand their European American heritage and their racial and ethnic identities, and privilege in schools.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/>
              <a:t>Students must learn about similarities as well as differences in a quest for equity.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/>
              <a:t>Students in segregated classrooms need to know about the pluralistic world and their roles in social justice efforts.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8800" y="228600"/>
            <a:ext cx="2133600" cy="457200"/>
          </a:xfrm>
          <a:noFill/>
        </p:spPr>
        <p:txBody>
          <a:bodyPr/>
          <a:lstStyle/>
          <a:p>
            <a:fld id="{1F422605-04BA-4156-871D-0B2FD3F223CF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839200" cy="1143000"/>
          </a:xfrm>
        </p:spPr>
        <p:txBody>
          <a:bodyPr/>
          <a:lstStyle/>
          <a:p>
            <a:pPr algn="ctr" eaLnBrk="1" hangingPunct="1"/>
            <a:r>
              <a:rPr lang="en-US" sz="3000" i="1" smtClean="0"/>
              <a:t>CREDE’s Five Standards for </a:t>
            </a:r>
            <a:br>
              <a:rPr lang="en-US" sz="3000" i="1" smtClean="0"/>
            </a:br>
            <a:r>
              <a:rPr lang="en-US" sz="3000" i="1" smtClean="0"/>
              <a:t>Diverse Students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47863"/>
            <a:ext cx="8229600" cy="4411662"/>
          </a:xfrm>
        </p:spPr>
        <p:txBody>
          <a:bodyPr/>
          <a:lstStyle/>
          <a:p>
            <a:pPr eaLnBrk="1" hangingPunct="1"/>
            <a:r>
              <a:rPr lang="en-US" sz="2600" smtClean="0"/>
              <a:t>Teachers and students working together</a:t>
            </a:r>
          </a:p>
          <a:p>
            <a:pPr eaLnBrk="1" hangingPunct="1"/>
            <a:r>
              <a:rPr lang="en-US" sz="2600" smtClean="0"/>
              <a:t>Connecting lessons to students’ lives</a:t>
            </a:r>
          </a:p>
          <a:p>
            <a:pPr eaLnBrk="1" hangingPunct="1"/>
            <a:r>
              <a:rPr lang="en-US" sz="2600" smtClean="0"/>
              <a:t>Developing language and literacy skills across all curriculum</a:t>
            </a:r>
          </a:p>
          <a:p>
            <a:pPr eaLnBrk="1" hangingPunct="1"/>
            <a:r>
              <a:rPr lang="en-US" sz="2600" smtClean="0"/>
              <a:t>Engaging students with challenging lessons</a:t>
            </a:r>
          </a:p>
          <a:p>
            <a:pPr eaLnBrk="1" hangingPunct="1"/>
            <a:r>
              <a:rPr lang="en-US" sz="2600" smtClean="0"/>
              <a:t>Emphasizing dialogue over lecture</a:t>
            </a:r>
          </a:p>
          <a:p>
            <a:pPr eaLnBrk="1" hangingPunct="1"/>
            <a:endParaRPr lang="en-US" sz="2600" smtClean="0"/>
          </a:p>
          <a:p>
            <a:pPr eaLnBrk="1" hangingPunct="1">
              <a:buFont typeface="Wingdings" pitchFamily="1" charset="2"/>
              <a:buNone/>
            </a:pPr>
            <a:endParaRPr lang="en-US" sz="1400" smtClean="0"/>
          </a:p>
          <a:p>
            <a:pPr eaLnBrk="1" hangingPunct="1">
              <a:buFont typeface="Wingdings" pitchFamily="1" charset="2"/>
              <a:buNone/>
            </a:pPr>
            <a:r>
              <a:rPr lang="en-US" sz="2000" smtClean="0"/>
              <a:t>(CREDE: Center for Research on Education, Diversity, and Excellence)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228600"/>
            <a:ext cx="2133600" cy="457200"/>
          </a:xfrm>
          <a:noFill/>
        </p:spPr>
        <p:txBody>
          <a:bodyPr/>
          <a:lstStyle/>
          <a:p>
            <a:fld id="{85DB1F37-D3ED-4C5A-8890-FD62A81EF892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Educator Dispositions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Education that is multicultural requires educators to have dispositions that support learning for diverse students.</a:t>
            </a:r>
          </a:p>
          <a:p>
            <a:pPr eaLnBrk="1" hangingPunct="1"/>
            <a:r>
              <a:rPr lang="en-US" smtClean="0"/>
              <a:t>Dispositions are</a:t>
            </a:r>
          </a:p>
          <a:p>
            <a:pPr lvl="1" eaLnBrk="1" hangingPunct="1"/>
            <a:r>
              <a:rPr lang="en-US" smtClean="0"/>
              <a:t>values, </a:t>
            </a:r>
          </a:p>
          <a:p>
            <a:pPr lvl="1" eaLnBrk="1" hangingPunct="1"/>
            <a:r>
              <a:rPr lang="en-US" smtClean="0"/>
              <a:t>commitments, and </a:t>
            </a:r>
          </a:p>
          <a:p>
            <a:pPr lvl="1" eaLnBrk="1" hangingPunct="1"/>
            <a:r>
              <a:rPr lang="en-US" smtClean="0"/>
              <a:t>professional ethics guiding teaching and interactions with students, families, colleagues, and communities.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15000" y="228600"/>
            <a:ext cx="2133600" cy="457200"/>
          </a:xfrm>
          <a:noFill/>
        </p:spPr>
        <p:txBody>
          <a:bodyPr/>
          <a:lstStyle/>
          <a:p>
            <a:fld id="{69635D7E-1130-4935-95B0-EF930DCAC87C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001000" cy="1143000"/>
          </a:xfrm>
        </p:spPr>
        <p:txBody>
          <a:bodyPr/>
          <a:lstStyle/>
          <a:p>
            <a:pPr eaLnBrk="1" hangingPunct="1"/>
            <a:r>
              <a:rPr lang="en-US" sz="3500" smtClean="0"/>
              <a:t>Culturally Responsive Pedagogy</a:t>
            </a:r>
            <a:endParaRPr lang="en-US" sz="3500" i="1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921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smtClean="0"/>
              <a:t>Affirms the cultures of students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endParaRPr lang="en-US" sz="3200" smtClean="0"/>
          </a:p>
          <a:p>
            <a:pPr eaLnBrk="1" hangingPunct="1">
              <a:lnSpc>
                <a:spcPct val="80000"/>
              </a:lnSpc>
            </a:pPr>
            <a:r>
              <a:rPr lang="en-US" sz="3200" smtClean="0"/>
              <a:t>Views the cultures and experiences of students as strengths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endParaRPr lang="en-US" sz="3200" smtClean="0"/>
          </a:p>
          <a:p>
            <a:pPr eaLnBrk="1" hangingPunct="1">
              <a:lnSpc>
                <a:spcPct val="80000"/>
              </a:lnSpc>
            </a:pPr>
            <a:r>
              <a:rPr lang="en-US" sz="3200" smtClean="0"/>
              <a:t>Reflects the students’ cultures in the teaching process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8800" y="152400"/>
            <a:ext cx="2133600" cy="457200"/>
          </a:xfrm>
          <a:noFill/>
        </p:spPr>
        <p:txBody>
          <a:bodyPr/>
          <a:lstStyle/>
          <a:p>
            <a:fld id="{A8C0CFAF-E918-440F-BA3B-F1D2B8D6323F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Multicultural Curriculum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Define the knowledge and skills that students are expected to learn in the course of the program.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Whose culture and values will be reflected in the curriculum?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Does the curriculum teach and value the student’s culture along with the dominant culture?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The multicultural curriculum supports and celebrates diversity.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Students should see themselves reflected in the curriculum and should learn the value of diversity.</a:t>
            </a:r>
            <a:endParaRPr lang="en-US" smtClean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8800" y="152400"/>
            <a:ext cx="2133600" cy="457200"/>
          </a:xfrm>
          <a:noFill/>
        </p:spPr>
        <p:txBody>
          <a:bodyPr/>
          <a:lstStyle/>
          <a:p>
            <a:fld id="{78DEA5DE-DBCF-48D6-BBA9-7DFB5294432A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Culture in Academic Subjects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Knowledge about students’ cultures can influence teaching subject matter.</a:t>
            </a:r>
          </a:p>
          <a:p>
            <a:pPr eaLnBrk="1" hangingPunct="1">
              <a:buFont typeface="Wingdings" pitchFamily="1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Culturally responsive teaching increases academic achievement because the subject matter is taught within the cultural contexts and experiences of the students.</a:t>
            </a:r>
          </a:p>
          <a:p>
            <a:pPr eaLnBrk="1" hangingPunct="1"/>
            <a:endParaRPr lang="en-US" smtClean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0"/>
            <a:ext cx="1130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1752600" y="609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latin typeface="Tahoma" pitchFamily="34" charset="0"/>
              </a:rPr>
              <a:t>Gollnick &amp; Chinn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Multicultural Education in a Pluralistic Society</a:t>
            </a:r>
          </a:p>
          <a:p>
            <a:pPr eaLnBrk="0" hangingPunct="0"/>
            <a:r>
              <a:rPr lang="en-US" sz="800">
                <a:latin typeface="Tahoma" pitchFamily="34" charset="0"/>
              </a:rPr>
              <a:t>8th Edition </a:t>
            </a:r>
            <a:br>
              <a:rPr lang="en-US" sz="800">
                <a:latin typeface="Tahoma" pitchFamily="34" charset="0"/>
              </a:rPr>
            </a:br>
            <a:endParaRPr lang="en-US" sz="800">
              <a:latin typeface="Tahoma" pitchFamily="34" charset="0"/>
            </a:endParaRP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6172200" y="6019800"/>
            <a:ext cx="2590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Tahoma" pitchFamily="34" charset="0"/>
              </a:rPr>
              <a:t>Copyright ©2009  by Pearson Education, Inc.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Upper Saddle River, New Jersey 07458</a:t>
            </a:r>
            <a:br>
              <a:rPr lang="en-US" sz="800">
                <a:latin typeface="Tahoma" pitchFamily="34" charset="0"/>
              </a:rPr>
            </a:br>
            <a:r>
              <a:rPr lang="en-US" sz="800">
                <a:latin typeface="Tahoma" pitchFamily="34" charset="0"/>
              </a:rPr>
              <a:t>All rights reserved.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505</TotalTime>
  <Words>1689</Words>
  <Application>Microsoft Office PowerPoint</Application>
  <PresentationFormat>On-screen Show (4:3)</PresentationFormat>
  <Paragraphs>235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Wingdings</vt:lpstr>
      <vt:lpstr>Times New Roman</vt:lpstr>
      <vt:lpstr>Tahoma</vt:lpstr>
      <vt:lpstr>Network</vt:lpstr>
      <vt:lpstr>Slide 1</vt:lpstr>
      <vt:lpstr>Education That Is Multicultural</vt:lpstr>
      <vt:lpstr>Creating Classrooms as Models of Democracy, Equity, and Social Justice</vt:lpstr>
      <vt:lpstr>Multicultural Education for All Students</vt:lpstr>
      <vt:lpstr>CREDE’s Five Standards for  Diverse Students</vt:lpstr>
      <vt:lpstr>Educator Dispositions</vt:lpstr>
      <vt:lpstr>Culturally Responsive Pedagogy</vt:lpstr>
      <vt:lpstr>Multicultural Curriculum</vt:lpstr>
      <vt:lpstr>Culture in Academic Subjects</vt:lpstr>
      <vt:lpstr>Including Multiple Perspectives</vt:lpstr>
      <vt:lpstr>Culturally Responsive Teachers</vt:lpstr>
      <vt:lpstr>Student Voices</vt:lpstr>
      <vt:lpstr>Teaching for Social Justice</vt:lpstr>
      <vt:lpstr>Critical Thinking</vt:lpstr>
      <vt:lpstr>Addressing Inequity and Power</vt:lpstr>
      <vt:lpstr>Fostering Learning Communities</vt:lpstr>
      <vt:lpstr>School Climate</vt:lpstr>
      <vt:lpstr>The Hidden Curriculum</vt:lpstr>
      <vt:lpstr>Student and Teacher Relations </vt:lpstr>
      <vt:lpstr>What Teenage Students  Want from Teachers</vt:lpstr>
      <vt:lpstr>Student and Teacher Communication</vt:lpstr>
      <vt:lpstr>Enhancing Communication</vt:lpstr>
      <vt:lpstr>Developing Multicultural Proficiencies: Knowing Yourself</vt:lpstr>
      <vt:lpstr>You Have Much Power </vt:lpstr>
    </vt:vector>
  </TitlesOfParts>
  <Company>CSLA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Philip Chinn</dc:creator>
  <cp:lastModifiedBy>St. John's University</cp:lastModifiedBy>
  <cp:revision>30</cp:revision>
  <dcterms:created xsi:type="dcterms:W3CDTF">2005-04-04T00:11:08Z</dcterms:created>
  <dcterms:modified xsi:type="dcterms:W3CDTF">2012-07-27T21:05:24Z</dcterms:modified>
</cp:coreProperties>
</file>